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73" r:id="rId9"/>
    <p:sldId id="263" r:id="rId10"/>
    <p:sldId id="268" r:id="rId11"/>
    <p:sldId id="264" r:id="rId12"/>
    <p:sldId id="269" r:id="rId13"/>
    <p:sldId id="267" r:id="rId14"/>
    <p:sldId id="265" r:id="rId15"/>
    <p:sldId id="274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Inter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14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83113"/>
            <a:ext cx="7556421" cy="1694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Parallelizing K-Means Clustering for Big Data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09445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C++ and OpenMP Implementation Study</a:t>
            </a:r>
            <a:endParaRPr lang="en-US" sz="1750" dirty="0"/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822906F3-236D-B70C-6E6F-C4843AE8B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997C2084-3BD4-60BF-9D11-4F4B07D3482B}"/>
              </a:ext>
            </a:extLst>
          </p:cNvPr>
          <p:cNvSpPr/>
          <p:nvPr/>
        </p:nvSpPr>
        <p:spPr>
          <a:xfrm>
            <a:off x="6280190" y="217979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endParaRPr lang="en-US" sz="465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5F9F22BC-6882-F10F-32C2-BF177E18695D}"/>
              </a:ext>
            </a:extLst>
          </p:cNvPr>
          <p:cNvSpPr/>
          <p:nvPr/>
        </p:nvSpPr>
        <p:spPr>
          <a:xfrm>
            <a:off x="6469761" y="48023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</a:t>
            </a:r>
            <a:endParaRPr lang="en-US" sz="1750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6665F519-97E2-96AB-ADB8-A1F081C92893}"/>
              </a:ext>
            </a:extLst>
          </p:cNvPr>
          <p:cNvSpPr/>
          <p:nvPr/>
        </p:nvSpPr>
        <p:spPr>
          <a:xfrm>
            <a:off x="6280190" y="52445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Vandrangi Sai Vivek (2023BCS0161)</a:t>
            </a:r>
            <a:endParaRPr lang="en-US" sz="175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CBFCADA7-1512-6518-4729-189C8693EB25}"/>
              </a:ext>
            </a:extLst>
          </p:cNvPr>
          <p:cNvSpPr/>
          <p:nvPr/>
        </p:nvSpPr>
        <p:spPr>
          <a:xfrm>
            <a:off x="6280190" y="56867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Tellageera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Arun Lingeswar (2023BCS0173)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B547EE-8011-A7F7-AD5A-7833DE2D3636}"/>
              </a:ext>
            </a:extLst>
          </p:cNvPr>
          <p:cNvSpPr txBox="1"/>
          <p:nvPr/>
        </p:nvSpPr>
        <p:spPr>
          <a:xfrm>
            <a:off x="468351" y="541353"/>
            <a:ext cx="7315200" cy="478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18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Parallel K-Means Analogy</a:t>
            </a:r>
            <a:endParaRPr 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3744F7-78AC-F78F-C2C6-789A5C43303B}"/>
              </a:ext>
            </a:extLst>
          </p:cNvPr>
          <p:cNvSpPr txBox="1"/>
          <p:nvPr/>
        </p:nvSpPr>
        <p:spPr>
          <a:xfrm>
            <a:off x="345688" y="1242837"/>
            <a:ext cx="7315200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800" b="1" dirty="0">
                <a:solidFill>
                  <a:srgbClr val="FF90A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Serial K-Means is like...</a:t>
            </a:r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1D844F-CB22-8BF4-C24E-850CA90B7540}"/>
              </a:ext>
            </a:extLst>
          </p:cNvPr>
          <p:cNvSpPr txBox="1"/>
          <p:nvPr/>
        </p:nvSpPr>
        <p:spPr>
          <a:xfrm>
            <a:off x="345688" y="1591650"/>
            <a:ext cx="7315200" cy="513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 person sorting a mountain of laundry by themselves. Every sock must be checked against every pile—slow, grueling, and error-prone.</a:t>
            </a:r>
            <a:endParaRPr lang="en-US" sz="120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08E28E24-5173-3429-949C-1BA6C399C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51" y="2413719"/>
            <a:ext cx="5274528" cy="52745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FC5F1C-014C-9F6B-B127-88990DF88E4B}"/>
              </a:ext>
            </a:extLst>
          </p:cNvPr>
          <p:cNvSpPr txBox="1"/>
          <p:nvPr/>
        </p:nvSpPr>
        <p:spPr>
          <a:xfrm>
            <a:off x="7460166" y="1131327"/>
            <a:ext cx="7315200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800" b="1" dirty="0">
                <a:solidFill>
                  <a:srgbClr val="876CD4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Parallel K-Means is like...</a:t>
            </a:r>
            <a:endParaRPr lang="en-US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23471E-E76F-EC34-00D4-2F1D9658636F}"/>
              </a:ext>
            </a:extLst>
          </p:cNvPr>
          <p:cNvSpPr txBox="1"/>
          <p:nvPr/>
        </p:nvSpPr>
        <p:spPr>
          <a:xfrm>
            <a:off x="7546589" y="1557836"/>
            <a:ext cx="7387682" cy="513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Everyone gets a laundry basket (Parallel Assignment), sorts independently, then meets at the washing machine to combine results (Synchronized Update).</a:t>
            </a:r>
            <a:endParaRPr lang="en-US" sz="1200" dirty="0"/>
          </a:p>
        </p:txBody>
      </p:sp>
      <p:pic>
        <p:nvPicPr>
          <p:cNvPr id="18" name="Image 1" descr="preencoded.png">
            <a:extLst>
              <a:ext uri="{FF2B5EF4-FFF2-40B4-BE49-F238E27FC236}">
                <a16:creationId xmlns:a16="http://schemas.microsoft.com/office/drawing/2014/main" id="{CEAA70D7-2080-82BC-9600-EDE343751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668" y="2149199"/>
            <a:ext cx="5664820" cy="566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99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1387"/>
            <a:ext cx="8380333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Parallel Algorithm Pseudocode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0932" y="1955959"/>
            <a:ext cx="6928604" cy="5399484"/>
          </a:xfrm>
          <a:prstGeom prst="roundRect">
            <a:avLst>
              <a:gd name="adj" fmla="val 1758"/>
            </a:avLst>
          </a:prstGeom>
          <a:solidFill>
            <a:srgbClr val="191231"/>
          </a:solidFill>
          <a:ln/>
        </p:spPr>
      </p:sp>
      <p:sp>
        <p:nvSpPr>
          <p:cNvPr id="4" name="Shape 2"/>
          <p:cNvSpPr/>
          <p:nvPr/>
        </p:nvSpPr>
        <p:spPr>
          <a:xfrm>
            <a:off x="779740" y="1955959"/>
            <a:ext cx="6950988" cy="5399484"/>
          </a:xfrm>
          <a:prstGeom prst="roundRect">
            <a:avLst>
              <a:gd name="adj" fmla="val 628"/>
            </a:avLst>
          </a:prstGeom>
          <a:solidFill>
            <a:srgbClr val="191231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1005721" y="2125385"/>
            <a:ext cx="6499027" cy="5060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OpenMP Parallel K-Means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{  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// Parallel Assignment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#pragma omp parallel for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for each point p:    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compute distances to centroids  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	atomically update cluster sums    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// Combine results  for each cluster j:    	centroid[j] = total_sum[j] / count[j]  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 while (centroids change)   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278416" y="1927741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OpenMP Features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8278416" y="2524363"/>
            <a:ext cx="5568553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Parallel loops: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Distribute point processing across threads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278416" y="3326368"/>
            <a:ext cx="5568553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Atomic updates: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Thread-safe accumulation of cluster statistics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278416" y="4128373"/>
            <a:ext cx="5568553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Reduction operations: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Combine partial sums efficiently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278416" y="5054679"/>
            <a:ext cx="5568553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Maintains identical results to serial version while leveraging multi-core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E4347F-9917-AD2E-E932-FAAC22925B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029659"/>
              </p:ext>
            </p:extLst>
          </p:nvPr>
        </p:nvGraphicFramePr>
        <p:xfrm>
          <a:off x="2438400" y="863599"/>
          <a:ext cx="9121839" cy="439495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18959">
                  <a:extLst>
                    <a:ext uri="{9D8B030D-6E8A-4147-A177-3AD203B41FA5}">
                      <a16:colId xmlns:a16="http://schemas.microsoft.com/office/drawing/2014/main" val="156075264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3205066844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557597158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95351947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77117212"/>
                    </a:ext>
                  </a:extLst>
                </a:gridCol>
              </a:tblGrid>
              <a:tr h="779950">
                <a:tc>
                  <a:txBody>
                    <a:bodyPr/>
                    <a:lstStyle/>
                    <a:p>
                      <a:r>
                        <a:rPr lang="en-US" dirty="0"/>
                        <a:t>Data Points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Serial Time (s)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Parallel Time(s)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SpeedUp</a:t>
                      </a:r>
                      <a:r>
                        <a:rPr lang="en-US" dirty="0"/>
                        <a:t> (S)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Reduction(%)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508924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75605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927253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0.75×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33%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5529381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IN" dirty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0.060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2.22×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0759878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IN" dirty="0"/>
                        <a:t>50,000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1.241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0.431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2.88×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614283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IN" dirty="0"/>
                        <a:t>100,000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0.864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0.408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2.12×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4865904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r>
                        <a:rPr lang="en-IN" dirty="0"/>
                        <a:t>250,000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6.816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2.283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2.99×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1101790"/>
                  </a:ext>
                </a:extLst>
              </a:tr>
              <a:tr h="4518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1,000,000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15.469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4.679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3.31×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70%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548192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205711D-2D9E-72A5-C1C9-E7B9E5E97A42}"/>
              </a:ext>
            </a:extLst>
          </p:cNvPr>
          <p:cNvSpPr txBox="1"/>
          <p:nvPr/>
        </p:nvSpPr>
        <p:spPr>
          <a:xfrm>
            <a:off x="1628078" y="5898995"/>
            <a:ext cx="123667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*For very small datasets (100–500 points), parallel runtime is slightly higher than serial due to </a:t>
            </a:r>
            <a:r>
              <a:rPr lang="en-US" b="1" dirty="0">
                <a:solidFill>
                  <a:schemeClr val="bg1"/>
                </a:solidFill>
              </a:rPr>
              <a:t>thread creation and overhead</a:t>
            </a:r>
            <a:r>
              <a:rPr lang="en-US" dirty="0">
                <a:solidFill>
                  <a:schemeClr val="bg1"/>
                </a:solidFill>
              </a:rPr>
              <a:t>, hence negative or &lt;1 speedup.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161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529E46E-51E6-8229-9258-4A96093023B7}"/>
              </a:ext>
            </a:extLst>
          </p:cNvPr>
          <p:cNvSpPr/>
          <p:nvPr/>
        </p:nvSpPr>
        <p:spPr>
          <a:xfrm>
            <a:off x="417195" y="327779"/>
            <a:ext cx="4368998" cy="391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Results &amp; Impact</a:t>
            </a:r>
            <a:endParaRPr lang="en-US" sz="245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B3FF0FB-D602-978E-C1E8-4ADF87B5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95" y="957382"/>
            <a:ext cx="13796010" cy="73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59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527" y="618053"/>
            <a:ext cx="8235910" cy="737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Results &amp; Impact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786527" y="1917144"/>
            <a:ext cx="4165163" cy="741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3.5x</a:t>
            </a:r>
            <a:endParaRPr lang="en-US" sz="5800" dirty="0"/>
          </a:p>
        </p:txBody>
      </p:sp>
      <p:sp>
        <p:nvSpPr>
          <p:cNvPr id="4" name="Text 2"/>
          <p:cNvSpPr/>
          <p:nvPr/>
        </p:nvSpPr>
        <p:spPr>
          <a:xfrm>
            <a:off x="1394222" y="2939534"/>
            <a:ext cx="2949773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Peak Speedup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786527" y="3443049"/>
            <a:ext cx="4165163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8-thread performance on 100K points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2559" y="1917144"/>
            <a:ext cx="4165163" cy="741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1M</a:t>
            </a:r>
            <a:endParaRPr lang="en-US" sz="5800" dirty="0"/>
          </a:p>
        </p:txBody>
      </p:sp>
      <p:sp>
        <p:nvSpPr>
          <p:cNvPr id="7" name="Text 5"/>
          <p:cNvSpPr/>
          <p:nvPr/>
        </p:nvSpPr>
        <p:spPr>
          <a:xfrm>
            <a:off x="5840254" y="2939534"/>
            <a:ext cx="2949773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Scale Tested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5232559" y="3443049"/>
            <a:ext cx="416516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processed datasets up to 1 million points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8591" y="1917144"/>
            <a:ext cx="4165163" cy="741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72%</a:t>
            </a:r>
            <a:endParaRPr lang="en-US" sz="5800" dirty="0"/>
          </a:p>
        </p:txBody>
      </p:sp>
      <p:sp>
        <p:nvSpPr>
          <p:cNvPr id="10" name="Text 8"/>
          <p:cNvSpPr/>
          <p:nvPr/>
        </p:nvSpPr>
        <p:spPr>
          <a:xfrm>
            <a:off x="10286286" y="2939534"/>
            <a:ext cx="2949773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Time Reduction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9678591" y="3443049"/>
            <a:ext cx="4165163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15.5s to 4.3s on largest dataset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86527" y="4414957"/>
            <a:ext cx="13057346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Findings: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OpenMP parallelization delivers substantial performance improvements on large datasets while preserving clustering accuracy. Future work includes GPU implementation and distributed memory systems.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86527" y="5386864"/>
            <a:ext cx="6416278" cy="2226469"/>
          </a:xfrm>
          <a:prstGeom prst="roundRect">
            <a:avLst>
              <a:gd name="adj" fmla="val 424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818" y="5619155"/>
            <a:ext cx="674132" cy="674132"/>
          </a:xfrm>
          <a:prstGeom prst="rect">
            <a:avLst/>
          </a:prstGeom>
        </p:spPr>
      </p:pic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198" y="5766554"/>
            <a:ext cx="303371" cy="37921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1018818" y="6517958"/>
            <a:ext cx="2949773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Faster Analysis</a:t>
            </a:r>
            <a:endParaRPr lang="en-US" sz="2300" dirty="0"/>
          </a:p>
        </p:txBody>
      </p:sp>
      <p:sp>
        <p:nvSpPr>
          <p:cNvPr id="17" name="Text 13"/>
          <p:cNvSpPr/>
          <p:nvPr/>
        </p:nvSpPr>
        <p:spPr>
          <a:xfrm>
            <a:off x="1018818" y="7021473"/>
            <a:ext cx="5951696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clustering of big data now feasible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427476" y="5386864"/>
            <a:ext cx="6416397" cy="2226469"/>
          </a:xfrm>
          <a:prstGeom prst="roundRect">
            <a:avLst>
              <a:gd name="adj" fmla="val 424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9767" y="5619155"/>
            <a:ext cx="674132" cy="674132"/>
          </a:xfrm>
          <a:prstGeom prst="rect">
            <a:avLst/>
          </a:prstGeom>
        </p:spPr>
      </p:pic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5147" y="5766554"/>
            <a:ext cx="303371" cy="37921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9767" y="6517958"/>
            <a:ext cx="3732490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Better Hardware Utilization</a:t>
            </a:r>
            <a:endParaRPr lang="en-US" sz="2300" dirty="0"/>
          </a:p>
        </p:txBody>
      </p:sp>
      <p:sp>
        <p:nvSpPr>
          <p:cNvPr id="22" name="Text 16"/>
          <p:cNvSpPr/>
          <p:nvPr/>
        </p:nvSpPr>
        <p:spPr>
          <a:xfrm>
            <a:off x="7659767" y="7021473"/>
            <a:ext cx="5951815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Scales effectively with multi-core architectures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170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Questions?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23761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survived parallelizing K-Means, we can handle anything!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29941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 for your time and attention.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612237"/>
            <a:ext cx="7556421" cy="1240393"/>
          </a:xfrm>
          <a:prstGeom prst="roundRect">
            <a:avLst>
              <a:gd name="adj" fmla="val 7680"/>
            </a:avLst>
          </a:prstGeom>
          <a:solidFill>
            <a:srgbClr val="0C0524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1084" y="3869531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Vandrangi Sai Vivek-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2023BCS0161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79444"/>
            <a:ext cx="7556421" cy="1240393"/>
          </a:xfrm>
          <a:prstGeom prst="roundRect">
            <a:avLst>
              <a:gd name="adj" fmla="val 7680"/>
            </a:avLst>
          </a:prstGeom>
          <a:solidFill>
            <a:srgbClr val="0C0524">
              <a:alpha val="95000"/>
            </a:srgbClr>
          </a:solidFill>
          <a:ln w="3048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51084" y="5336738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Tellageera</a:t>
            </a: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Arun Lingeswar-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2023BCS0173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5749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Now, let's cluster some answers!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767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655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0609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094917"/>
            <a:ext cx="30938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Serial Implementation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4603075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baseline K-Means clustering algorithm in C++ for performance comparison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35655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920609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4094917"/>
            <a:ext cx="32437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 Parallelization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5216962" y="4603075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Distribute distance calculations and centroid updates across multiple CPU cores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35655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920609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4094917"/>
            <a:ext cx="298430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Analysis</a:t>
            </a:r>
            <a:endParaRPr lang="en-US" sz="2300" dirty="0"/>
          </a:p>
        </p:txBody>
      </p:sp>
      <p:sp>
        <p:nvSpPr>
          <p:cNvPr id="14" name="Text 9"/>
          <p:cNvSpPr/>
          <p:nvPr/>
        </p:nvSpPr>
        <p:spPr>
          <a:xfrm>
            <a:off x="9640133" y="4603075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Benchmark runtime improvements and demonstrate scalability on large datasets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3192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K-Means Clustering Algorithm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1874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Concept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6280190" y="3786307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Unsupervised clustering algorithm that partitions </a:t>
            </a: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data points into </a:t>
            </a: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groups by minimizing within-cluster variance.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80489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point belongs to the cluster with the nearest centroid (cluster center).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31874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Iterative Process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342721" y="378630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Assignment: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Assign each point to nearest centroid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59140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Recalculate centroids as cluster means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3965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Repeat: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Continue until convergence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042"/>
            <a:ext cx="630971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Big Data Challenge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249930"/>
            <a:ext cx="4196358" cy="2927628"/>
          </a:xfrm>
          <a:prstGeom prst="roundRect">
            <a:avLst>
              <a:gd name="adj" fmla="val 32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84364"/>
            <a:ext cx="370046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Computational Complexity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8224" y="399252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complexity: </a:t>
            </a: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O(n·k·t)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where n = points, k = clusters, t = iterations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485441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iteration requires n×k distance computations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49930"/>
            <a:ext cx="4196358" cy="2927628"/>
          </a:xfrm>
          <a:prstGeom prst="roundRect">
            <a:avLst>
              <a:gd name="adj" fmla="val 32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4843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Parallel Opportunity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5451396" y="399252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Distance calculations are </a:t>
            </a: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independent operations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perfect for multi-core distribution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451396" y="521731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Centroid updates can also be parallelized effectively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49930"/>
            <a:ext cx="4196358" cy="2927628"/>
          </a:xfrm>
          <a:prstGeom prst="roundRect">
            <a:avLst>
              <a:gd name="adj" fmla="val 32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4843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Impact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9874568" y="399252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Applications: medical imaging, customer segmentation, genomics analysis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4568" y="521731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real-time processing of streaming data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381" y="598289"/>
            <a:ext cx="8725019" cy="711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Serial Algorithm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9381" y="1852613"/>
            <a:ext cx="2847856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Algorithm Steps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9381" y="2425541"/>
            <a:ext cx="765524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Initialize</a:t>
            </a: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 centroids randomly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9381" y="2848451"/>
            <a:ext cx="765524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7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Assignment:</a:t>
            </a: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Compute distances from each point to all centroids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9381" y="3271361"/>
            <a:ext cx="765524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7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Update:</a:t>
            </a: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Recalculate each centroid as mean of assigned points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9381" y="3694271"/>
            <a:ext cx="765524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7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Converge:</a:t>
            </a: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Stop when centroids stabilize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59381" y="4285417"/>
            <a:ext cx="7655242" cy="3101816"/>
          </a:xfrm>
          <a:prstGeom prst="roundRect">
            <a:avLst>
              <a:gd name="adj" fmla="val 2938"/>
            </a:avLst>
          </a:prstGeom>
          <a:solidFill>
            <a:srgbClr val="191231"/>
          </a:solidFill>
          <a:ln/>
        </p:spPr>
      </p:sp>
      <p:sp>
        <p:nvSpPr>
          <p:cNvPr id="9" name="Shape 7"/>
          <p:cNvSpPr/>
          <p:nvPr/>
        </p:nvSpPr>
        <p:spPr>
          <a:xfrm>
            <a:off x="748546" y="4285417"/>
            <a:ext cx="7676912" cy="3101816"/>
          </a:xfrm>
          <a:prstGeom prst="roundRect">
            <a:avLst>
              <a:gd name="adj" fmla="val 1049"/>
            </a:avLst>
          </a:prstGeom>
          <a:solidFill>
            <a:srgbClr val="191231"/>
          </a:solidFill>
          <a:ln/>
        </p:spPr>
      </p:sp>
      <p:sp>
        <p:nvSpPr>
          <p:cNvPr id="10" name="Text 8"/>
          <p:cNvSpPr/>
          <p:nvPr/>
        </p:nvSpPr>
        <p:spPr>
          <a:xfrm>
            <a:off x="965478" y="4448056"/>
            <a:ext cx="7243048" cy="2776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initialize centroids[0..k-1] repeat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{ 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	for each point p:   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	assign p to nearest centroid 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	for each cluster j:   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	centroid[j] = mean(</a:t>
            </a:r>
            <a:r>
              <a:rPr lang="en-US" sz="1700" dirty="0" err="1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cluster_j</a:t>
            </a: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}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	until convergence    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8951595" y="1852613"/>
            <a:ext cx="2887028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Sequential Processing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8951595" y="2425541"/>
            <a:ext cx="492704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Single-threaded execution processes one point at a time, then one cluster at a time.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8951595" y="3314938"/>
            <a:ext cx="492704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parallelization - all computations happen sequentially on a single CPU core.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729" y="574119"/>
            <a:ext cx="7683341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Serial Algorithm Demonstration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16729" y="2256473"/>
            <a:ext cx="7683341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 6 points in 2D space, K=2 clusters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451402" y="2824996"/>
            <a:ext cx="22860" cy="4830485"/>
          </a:xfrm>
          <a:prstGeom prst="roundRect">
            <a:avLst>
              <a:gd name="adj" fmla="val 383376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663273" y="3048238"/>
            <a:ext cx="625912" cy="22860"/>
          </a:xfrm>
          <a:prstGeom prst="roundRect">
            <a:avLst>
              <a:gd name="adj" fmla="val 383376"/>
            </a:avLst>
          </a:prstGeom>
          <a:solidFill>
            <a:srgbClr val="48367C"/>
          </a:solidFill>
          <a:ln/>
        </p:spPr>
      </p:sp>
      <p:sp>
        <p:nvSpPr>
          <p:cNvPr id="7" name="Shape 4"/>
          <p:cNvSpPr/>
          <p:nvPr/>
        </p:nvSpPr>
        <p:spPr>
          <a:xfrm>
            <a:off x="6216670" y="2824996"/>
            <a:ext cx="469463" cy="469463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87036" y="2854285"/>
            <a:ext cx="328613" cy="410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7494746" y="2896672"/>
            <a:ext cx="273867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Initial Setup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7494746" y="3364111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Points: A(1,2), B(1,4), C(2,1), D(4,5), E(6,2), F(6,4)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494746" y="3823097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centroids: C₀=(1,1), C₁=(5,4)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663273" y="4797504"/>
            <a:ext cx="625912" cy="22860"/>
          </a:xfrm>
          <a:prstGeom prst="roundRect">
            <a:avLst>
              <a:gd name="adj" fmla="val 383376"/>
            </a:avLst>
          </a:prstGeom>
          <a:solidFill>
            <a:srgbClr val="48367C"/>
          </a:solidFill>
          <a:ln/>
        </p:spPr>
      </p:sp>
      <p:sp>
        <p:nvSpPr>
          <p:cNvPr id="13" name="Shape 10"/>
          <p:cNvSpPr/>
          <p:nvPr/>
        </p:nvSpPr>
        <p:spPr>
          <a:xfrm>
            <a:off x="6216670" y="4574262"/>
            <a:ext cx="469463" cy="469463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87036" y="4603552"/>
            <a:ext cx="328613" cy="410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7494746" y="4645938"/>
            <a:ext cx="3005257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Iteration 1 - Assignment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7494746" y="5113377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Distance calculations assign points to nearest centroid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94746" y="5572363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Cluster 0: {A,B,C} | Cluster 1: {D,E,F}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663273" y="6546771"/>
            <a:ext cx="625912" cy="22860"/>
          </a:xfrm>
          <a:prstGeom prst="roundRect">
            <a:avLst>
              <a:gd name="adj" fmla="val 383376"/>
            </a:avLst>
          </a:prstGeom>
          <a:solidFill>
            <a:srgbClr val="48367C"/>
          </a:solidFill>
          <a:ln/>
        </p:spPr>
      </p:sp>
      <p:sp>
        <p:nvSpPr>
          <p:cNvPr id="19" name="Shape 16"/>
          <p:cNvSpPr/>
          <p:nvPr/>
        </p:nvSpPr>
        <p:spPr>
          <a:xfrm>
            <a:off x="6216670" y="6323528"/>
            <a:ext cx="469463" cy="469463"/>
          </a:xfrm>
          <a:prstGeom prst="roundRect">
            <a:avLst>
              <a:gd name="adj" fmla="val 1866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6287036" y="6352818"/>
            <a:ext cx="328613" cy="410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50" dirty="0"/>
          </a:p>
        </p:txBody>
      </p:sp>
      <p:sp>
        <p:nvSpPr>
          <p:cNvPr id="21" name="Text 18"/>
          <p:cNvSpPr/>
          <p:nvPr/>
        </p:nvSpPr>
        <p:spPr>
          <a:xfrm>
            <a:off x="7494746" y="6395204"/>
            <a:ext cx="2738676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Iteration 1 - Update</a:t>
            </a:r>
            <a:endParaRPr lang="en-US" sz="2150" dirty="0"/>
          </a:p>
        </p:txBody>
      </p:sp>
      <p:sp>
        <p:nvSpPr>
          <p:cNvPr id="22" name="Text 19"/>
          <p:cNvSpPr/>
          <p:nvPr/>
        </p:nvSpPr>
        <p:spPr>
          <a:xfrm>
            <a:off x="7494746" y="6862643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centroids: C₀=(1.33,2.33), C₁=(5.33,3.67)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494746" y="7321629"/>
            <a:ext cx="640532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 converges - no reassignments needed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9819" y="361355"/>
            <a:ext cx="5774888" cy="431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Gains: Speedup Results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57" y="923806"/>
            <a:ext cx="13710761" cy="698731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692973" y="8338899"/>
            <a:ext cx="131326" cy="131326"/>
          </a:xfrm>
          <a:prstGeom prst="roundRect">
            <a:avLst>
              <a:gd name="adj" fmla="val 13926"/>
            </a:avLst>
          </a:prstGeom>
          <a:solidFill>
            <a:srgbClr val="6B4ACA"/>
          </a:solidFill>
          <a:ln/>
        </p:spPr>
      </p:sp>
      <p:sp>
        <p:nvSpPr>
          <p:cNvPr id="5" name="Text 2"/>
          <p:cNvSpPr/>
          <p:nvPr/>
        </p:nvSpPr>
        <p:spPr>
          <a:xfrm>
            <a:off x="5885259" y="8338899"/>
            <a:ext cx="1353741" cy="131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Serial Time (seconds)</a:t>
            </a:r>
            <a:endParaRPr lang="en-US" sz="1000" dirty="0"/>
          </a:p>
        </p:txBody>
      </p:sp>
      <p:sp>
        <p:nvSpPr>
          <p:cNvPr id="6" name="Shape 3"/>
          <p:cNvSpPr/>
          <p:nvPr/>
        </p:nvSpPr>
        <p:spPr>
          <a:xfrm>
            <a:off x="7391400" y="8338899"/>
            <a:ext cx="131326" cy="131326"/>
          </a:xfrm>
          <a:prstGeom prst="roundRect">
            <a:avLst>
              <a:gd name="adj" fmla="val 13926"/>
            </a:avLst>
          </a:prstGeom>
          <a:solidFill>
            <a:srgbClr val="AD9AE2"/>
          </a:solidFill>
          <a:ln/>
        </p:spPr>
      </p:sp>
      <p:sp>
        <p:nvSpPr>
          <p:cNvPr id="7" name="Text 4"/>
          <p:cNvSpPr/>
          <p:nvPr/>
        </p:nvSpPr>
        <p:spPr>
          <a:xfrm>
            <a:off x="7583686" y="8338899"/>
            <a:ext cx="1457682" cy="131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Parallel Time (seconds)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59819" y="8946594"/>
            <a:ext cx="6773228" cy="433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34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4x</a:t>
            </a:r>
            <a:endParaRPr lang="en-US" sz="3400" dirty="0"/>
          </a:p>
        </p:txBody>
      </p:sp>
      <p:sp>
        <p:nvSpPr>
          <p:cNvPr id="9" name="Text 6"/>
          <p:cNvSpPr/>
          <p:nvPr/>
        </p:nvSpPr>
        <p:spPr>
          <a:xfrm>
            <a:off x="2984063" y="9544288"/>
            <a:ext cx="1724620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Average Speedup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59819" y="9838730"/>
            <a:ext cx="6773228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Achieved with 8 threads on large datasets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7397234" y="8946594"/>
            <a:ext cx="6773347" cy="433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34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O(T⋅N⋅K⋅D)</a:t>
            </a:r>
            <a:endParaRPr lang="en-US" sz="3400" dirty="0"/>
          </a:p>
        </p:txBody>
      </p:sp>
      <p:sp>
        <p:nvSpPr>
          <p:cNvPr id="12" name="Text 9"/>
          <p:cNvSpPr/>
          <p:nvPr/>
        </p:nvSpPr>
        <p:spPr>
          <a:xfrm>
            <a:off x="9860518" y="9544288"/>
            <a:ext cx="1846778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Complexity Unchanged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397234" y="9838730"/>
            <a:ext cx="6773347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Wall-clock time reduced by factor P (threads)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99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361" y="3453408"/>
            <a:ext cx="9332000" cy="74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Impact &amp; Applications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2361" y="4535924"/>
            <a:ext cx="1304567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Achievement: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Transformed K-Means from time-consuming algorithm into a </a:t>
            </a:r>
            <a:r>
              <a:rPr lang="en-US" sz="17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scalable, high-performance solution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Big Data.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61" y="5515213"/>
            <a:ext cx="565904" cy="5659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41158" y="5649635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Healthcare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1641158" y="6156841"/>
            <a:ext cx="3311128" cy="1449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Accelerated medical image analysis and patient clustering for personalized treatment plans.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178" y="5515213"/>
            <a:ext cx="565904" cy="5659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83975" y="5649635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Finance</a:t>
            </a:r>
            <a:endParaRPr lang="en-US" sz="2300" dirty="0"/>
          </a:p>
        </p:txBody>
      </p:sp>
      <p:sp>
        <p:nvSpPr>
          <p:cNvPr id="10" name="Text 5"/>
          <p:cNvSpPr/>
          <p:nvPr/>
        </p:nvSpPr>
        <p:spPr>
          <a:xfrm>
            <a:off x="6083975" y="6156841"/>
            <a:ext cx="3311128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fraud detection and risk assessment through rapid transaction pattern analysis.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7995" y="5515213"/>
            <a:ext cx="565904" cy="5659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526792" y="5649635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Scientific Research</a:t>
            </a:r>
            <a:endParaRPr lang="en-US" sz="2300" dirty="0"/>
          </a:p>
        </p:txBody>
      </p:sp>
      <p:sp>
        <p:nvSpPr>
          <p:cNvPr id="13" name="Text 7"/>
          <p:cNvSpPr/>
          <p:nvPr/>
        </p:nvSpPr>
        <p:spPr>
          <a:xfrm>
            <a:off x="10526792" y="6156841"/>
            <a:ext cx="3311128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Scalable bioinformatics processing for genomic data analysis and drug discovery.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51748"/>
            <a:ext cx="63591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Parallelization Strategy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736169"/>
            <a:ext cx="1134070" cy="21865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1962983"/>
            <a:ext cx="317206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Identify Parallel Blocks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154674" y="247114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Assignment step: distance calculations are independent per point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2154674" y="333303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step: centroid recomputation can be distributed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22752"/>
            <a:ext cx="1134070" cy="18313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54674" y="4149566"/>
            <a:ext cx="347912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OpenMP Implementation</a:t>
            </a:r>
            <a:endParaRPr lang="en-US" sz="2300" dirty="0"/>
          </a:p>
        </p:txBody>
      </p:sp>
      <p:sp>
        <p:nvSpPr>
          <p:cNvPr id="10" name="Text 5"/>
          <p:cNvSpPr/>
          <p:nvPr/>
        </p:nvSpPr>
        <p:spPr>
          <a:xfrm>
            <a:off x="2154674" y="4657725"/>
            <a:ext cx="619553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#pragma omp parallel for</a:t>
            </a: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around point loops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2154674" y="516433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Atomic operations for thread-safe centroid accumulation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54053"/>
            <a:ext cx="1134070" cy="182368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59808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Load Balancing</a:t>
            </a:r>
            <a:endParaRPr lang="en-US" sz="2300" dirty="0"/>
          </a:p>
        </p:txBody>
      </p:sp>
      <p:sp>
        <p:nvSpPr>
          <p:cNvPr id="14" name="Text 8"/>
          <p:cNvSpPr/>
          <p:nvPr/>
        </p:nvSpPr>
        <p:spPr>
          <a:xfrm>
            <a:off x="2154674" y="648902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Static partitioning works well - uniform computation cost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2154674" y="698801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scheduling available for uneven data distribution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995</Words>
  <Application>Microsoft Office PowerPoint</Application>
  <PresentationFormat>Custom</PresentationFormat>
  <Paragraphs>192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Inter</vt:lpstr>
      <vt:lpstr>Petrona Light</vt:lpstr>
      <vt:lpstr>Arial</vt:lpstr>
      <vt:lpstr>Consolas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Arun Lingeswar</dc:creator>
  <cp:lastModifiedBy>Arun Lingeswar</cp:lastModifiedBy>
  <cp:revision>8</cp:revision>
  <dcterms:created xsi:type="dcterms:W3CDTF">2025-09-28T14:05:52Z</dcterms:created>
  <dcterms:modified xsi:type="dcterms:W3CDTF">2025-09-29T05:20:18Z</dcterms:modified>
</cp:coreProperties>
</file>